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1" r:id="rId3"/>
    <p:sldId id="260" r:id="rId4"/>
    <p:sldId id="335" r:id="rId5"/>
    <p:sldId id="264" r:id="rId6"/>
    <p:sldId id="336" r:id="rId7"/>
    <p:sldId id="259" r:id="rId8"/>
    <p:sldId id="341" r:id="rId9"/>
    <p:sldId id="349" r:id="rId10"/>
    <p:sldId id="345" r:id="rId11"/>
    <p:sldId id="350" r:id="rId12"/>
    <p:sldId id="342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F79"/>
    <a:srgbClr val="9ECB7F"/>
    <a:srgbClr val="8DA9DB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0" autoAdjust="0"/>
    <p:restoredTop sz="94660"/>
  </p:normalViewPr>
  <p:slideViewPr>
    <p:cSldViewPr snapToGrid="0">
      <p:cViewPr>
        <p:scale>
          <a:sx n="69" d="100"/>
          <a:sy n="69" d="100"/>
        </p:scale>
        <p:origin x="245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-142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359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625"/>
          <c:y val="0.32090623025921322"/>
          <c:w val="0.77581919902302754"/>
          <c:h val="0.525498143519134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Вы ранее принимали участие в работе школьных, муниципальных или краевых мероприятий, объединений, тематикой которых была обозначена функциональная грамотность, в т.ч. естественнонаучная?</c:v>
                </c:pt>
              </c:strCache>
            </c:strRef>
          </c:tx>
          <c:spPr>
            <a:solidFill>
              <a:srgbClr val="8DA9DB"/>
            </a:solidFill>
            <a:effectLst>
              <a:innerShdw blurRad="63500" dist="50800" dir="2700000">
                <a:prstClr val="black">
                  <a:alpha val="50000"/>
                </a:prstClr>
              </a:innerShdw>
            </a:effectLst>
          </c:spPr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AA97-4176-95C3-F8F28A02B18D}"/>
              </c:ext>
            </c:extLst>
          </c:dPt>
          <c:dPt>
            <c:idx val="1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A97-4176-95C3-F8F28A02B18D}"/>
              </c:ext>
            </c:extLst>
          </c:dPt>
          <c:dPt>
            <c:idx val="2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89B-4D49-84A5-C66A13B4A037}"/>
              </c:ext>
            </c:extLst>
          </c:dPt>
          <c:dPt>
            <c:idx val="3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89B-4D49-84A5-C66A13B4A03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0.3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97-4176-95C3-F8F28A02B1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4436814714566929"/>
          <c:y val="0.94030690547077767"/>
          <c:w val="0.19232455708661417"/>
          <c:h val="5.96930945292223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983472758079462"/>
          <c:y val="0.18896153348689243"/>
          <c:w val="0.77122461098211947"/>
          <c:h val="0.625830851188511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rgbClr val="FFDF79"/>
            </a:solidFill>
            <a:ln>
              <a:solidFill>
                <a:schemeClr val="bg1"/>
              </a:solidFill>
            </a:ln>
          </c:spPr>
          <c:explosion val="42"/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bg1"/>
                </a:solidFill>
              </a:ln>
              <a:effectLst/>
              <a:sp3d contourW="25400">
                <a:contourClr>
                  <a:schemeClr val="bg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2D3-4DBF-AF3C-4DB23700197C}"/>
              </c:ext>
            </c:extLst>
          </c:dPt>
          <c:dPt>
            <c:idx val="1"/>
            <c:bubble3D val="0"/>
            <c:spPr>
              <a:solidFill>
                <a:srgbClr val="FFDF79"/>
              </a:solidFill>
              <a:ln w="25400">
                <a:solidFill>
                  <a:schemeClr val="bg1"/>
                </a:solidFill>
              </a:ln>
              <a:effectLst/>
              <a:sp3d contourW="25400">
                <a:contourClr>
                  <a:schemeClr val="bg1"/>
                </a:contourClr>
              </a:sp3d>
            </c:spPr>
          </c:dPt>
          <c:dPt>
            <c:idx val="2"/>
            <c:bubble3D val="0"/>
            <c:spPr>
              <a:solidFill>
                <a:srgbClr val="FFDF79"/>
              </a:solidFill>
              <a:ln w="25400">
                <a:solidFill>
                  <a:schemeClr val="bg1"/>
                </a:solidFill>
              </a:ln>
              <a:effectLst/>
              <a:sp3d contourW="25400">
                <a:contourClr>
                  <a:schemeClr val="bg1"/>
                </a:contourClr>
              </a:sp3d>
            </c:spPr>
          </c:dPt>
          <c:dPt>
            <c:idx val="3"/>
            <c:bubble3D val="0"/>
            <c:spPr>
              <a:solidFill>
                <a:srgbClr val="FFDF79"/>
              </a:solidFill>
              <a:ln w="25400">
                <a:solidFill>
                  <a:schemeClr val="bg1"/>
                </a:solidFill>
              </a:ln>
              <a:effectLst/>
              <a:sp3d contourW="25400">
                <a:contourClr>
                  <a:schemeClr val="bg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1"/>
                <c:pt idx="0">
                  <c:v>Да  понимаю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D3-4DBF-AF3C-4DB237001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158623439716706"/>
          <c:y val="0.33741074029114354"/>
          <c:w val="0.65924558483494577"/>
          <c:h val="0.521505652218957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rgbClr val="FFDF79"/>
            </a:solidFill>
          </c:spPr>
          <c:explosion val="5"/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2A1-40EA-B1CC-1A112B5342CD}"/>
              </c:ext>
            </c:extLst>
          </c:dPt>
          <c:dPt>
            <c:idx val="1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A1-40EA-B1CC-1A112B534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7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99943349766396"/>
          <c:y val="0.27580898663282127"/>
          <c:w val="0.64674473396804344"/>
          <c:h val="0.503164161299038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DA9DB"/>
            </a:solidFill>
          </c:spPr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8D9-4C8B-9E11-188713FAFFA8}"/>
              </c:ext>
            </c:extLst>
          </c:dPt>
          <c:dPt>
            <c:idx val="1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FDB-4BB2-9C71-7A0B246D0C80}"/>
              </c:ext>
            </c:extLst>
          </c:dPt>
          <c:dPt>
            <c:idx val="2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FDB-4BB2-9C71-7A0B246D0C80}"/>
              </c:ext>
            </c:extLst>
          </c:dPt>
          <c:dPt>
            <c:idx val="3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FDB-4BB2-9C71-7A0B246D0C8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D9-4C8B-9E11-188713FAF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После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203573106211636"/>
          <c:y val="0.28637694188294988"/>
          <c:w val="0.6425481096758181"/>
          <c:h val="0.4903411688181391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98-482D-95D9-EE345736C647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1598-482D-95D9-EE345736C6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98-482D-95D9-EE345736C6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907741589136384"/>
          <c:y val="0.24956335155277304"/>
          <c:w val="0.64711567804018799"/>
          <c:h val="0.504900264019991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у Вас опыт самостоятельной разработки критериев оценивания к учебным заданиям (своим или чужим)?</c:v>
                </c:pt>
              </c:strCache>
            </c:strRef>
          </c:tx>
          <c:spPr>
            <a:solidFill>
              <a:srgbClr val="8DA9DB"/>
            </a:solidFill>
          </c:spPr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8D9-4C8B-9E11-188713FAFFA8}"/>
              </c:ext>
            </c:extLst>
          </c:dPt>
          <c:dPt>
            <c:idx val="1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6E8-4C40-AB42-576BD8662A46}"/>
              </c:ext>
            </c:extLst>
          </c:dPt>
          <c:dPt>
            <c:idx val="2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6E8-4C40-AB42-576BD8662A46}"/>
              </c:ext>
            </c:extLst>
          </c:dPt>
          <c:dPt>
            <c:idx val="3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6E8-4C40-AB42-576BD8662A4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0.45</c:v>
                </c:pt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D9-4C8B-9E11-188713FAF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359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216550122372415"/>
          <c:y val="0.25156314846047206"/>
          <c:w val="0.61612238906572336"/>
          <c:h val="0.500423182544658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176B-46E9-84FF-A81805EC5DDA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76B-46E9-84FF-A81805EC5DDA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76B-46E9-84FF-A81805EC5DDA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76B-46E9-84FF-A81805EC5D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6B-46E9-84FF-A81805EC5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34501943732219259"/>
          <c:y val="0.87253927186995039"/>
          <c:w val="0.37892117522404778"/>
          <c:h val="0.110639387544260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5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"/>
          <c:y val="0.2579739629691214"/>
          <c:w val="0.73906249999999996"/>
          <c:h val="0.577792840933019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8DA9DB"/>
            </a:solidFill>
          </c:spPr>
          <c:explosion val="3"/>
          <c:dPt>
            <c:idx val="0"/>
            <c:bubble3D val="0"/>
            <c:explosion val="17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8D9-4C8B-9E11-188713FAFFA8}"/>
              </c:ext>
            </c:extLst>
          </c:dPt>
          <c:dPt>
            <c:idx val="1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A34-41D8-9D29-A04CB2917751}"/>
              </c:ext>
            </c:extLst>
          </c:dPt>
          <c:dPt>
            <c:idx val="2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A34-41D8-9D29-A04CB2917751}"/>
              </c:ext>
            </c:extLst>
          </c:dPt>
          <c:dPt>
            <c:idx val="3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A34-41D8-9D29-A04CB29177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0.1</c:v>
                </c:pt>
                <c:pt idx="1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D9-4C8B-9E11-188713FAF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5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709347622773685"/>
          <c:y val="0.26538471411591463"/>
          <c:w val="0.68902047479837869"/>
          <c:h val="0.553772226747859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После</c:v>
                </c:pt>
              </c:strCache>
            </c:strRef>
          </c:tx>
          <c:spPr>
            <a:solidFill>
              <a:srgbClr val="FFDF79"/>
            </a:solidFill>
            <a:ln>
              <a:solidFill>
                <a:schemeClr val="tx1"/>
              </a:solidFill>
            </a:ln>
          </c:spPr>
          <c:explosion val="7"/>
          <c:dPt>
            <c:idx val="0"/>
            <c:bubble3D val="0"/>
            <c:spPr>
              <a:solidFill>
                <a:srgbClr val="FFDF79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2F49-4A24-8B4A-2C8681691BA4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F49-4A24-8B4A-2C8681691BA4}"/>
              </c:ext>
            </c:extLst>
          </c:dPt>
          <c:dPt>
            <c:idx val="2"/>
            <c:bubble3D val="0"/>
            <c:spPr>
              <a:solidFill>
                <a:srgbClr val="FFDF79"/>
              </a:solidFill>
              <a:ln w="25400">
                <a:solidFill>
                  <a:schemeClr val="tx1"/>
                </a:solidFill>
              </a:ln>
              <a:effectLst/>
              <a:sp3d contourW="25400">
                <a:contourClr>
                  <a:schemeClr val="tx1"/>
                </a:contourClr>
              </a:sp3d>
            </c:spPr>
          </c:dPt>
          <c:dPt>
            <c:idx val="3"/>
            <c:bubble3D val="0"/>
            <c:spPr>
              <a:solidFill>
                <a:srgbClr val="FFDF79"/>
              </a:solidFill>
              <a:ln w="25400">
                <a:solidFill>
                  <a:schemeClr val="tx1"/>
                </a:solidFill>
              </a:ln>
              <a:effectLst/>
              <a:sp3d contourW="25400">
                <a:contourClr>
                  <a:schemeClr val="tx1"/>
                </a:contourClr>
              </a:sp3d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F49-4A24-8B4A-2C8681691BA4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49-4A24-8B4A-2C8681691B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49-4A24-8B4A-2C8681691B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40"/>
      <c:rotY val="80"/>
      <c:depthPercent val="100"/>
      <c:rAngAx val="0"/>
      <c:perspective val="2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374999999999999"/>
          <c:y val="0.26060154646890094"/>
          <c:w val="0.70625000000000004"/>
          <c:h val="0.515654864932648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Насколько хорошо Вы понимаете, что в себя включает понятие "естественнонаучная грамотность" (школьников, взрослых людей)?</c:v>
                </c:pt>
              </c:strCache>
            </c:strRef>
          </c:tx>
          <c:spPr>
            <a:solidFill>
              <a:srgbClr val="8DA9DB"/>
            </a:solidFill>
          </c:spPr>
          <c:explosion val="12"/>
          <c:dPt>
            <c:idx val="0"/>
            <c:bubble3D val="0"/>
            <c:spPr>
              <a:solidFill>
                <a:srgbClr val="FFDF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C1B-452D-B3A9-F2364AD61680}"/>
              </c:ext>
            </c:extLst>
          </c:dPt>
          <c:dPt>
            <c:idx val="1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28D-4485-A055-D601A1283004}"/>
              </c:ext>
            </c:extLst>
          </c:dPt>
          <c:dPt>
            <c:idx val="2"/>
            <c:bubble3D val="0"/>
            <c:spPr>
              <a:solidFill>
                <a:srgbClr val="9ECB7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C1B-452D-B3A9-F2364AD61680}"/>
              </c:ext>
            </c:extLst>
          </c:dPt>
          <c:dPt>
            <c:idx val="3"/>
            <c:bubble3D val="0"/>
            <c:spPr>
              <a:solidFill>
                <a:srgbClr val="8DA9D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E28D-4485-A055-D601A128300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Да, очень хорошо понимаю</c:v>
                </c:pt>
                <c:pt idx="1">
                  <c:v>Имею представление об этом</c:v>
                </c:pt>
                <c:pt idx="2">
                  <c:v>Пока недостаточно понимаю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 formatCode="0.00%">
                  <c:v>0.2</c:v>
                </c:pt>
                <c:pt idx="1">
                  <c:v>0.65</c:v>
                </c:pt>
                <c:pt idx="2" formatCode="0.00%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1B-452D-B3A9-F2364AD616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BA16D-A3D5-43C8-A0E0-837E0CAF2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E3FD0D-5B92-4BAF-B178-1CA821DC9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31C7C-F073-489F-B9F2-B0D08CF66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746E3C-4E1C-4999-A864-2131A18F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19B9A4-2633-4F7E-A587-F7A3929B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0368F-8F4D-4847-AEA3-DF5DF553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D658A2-E24B-495B-87E8-5DD942E99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6685BB-04E1-4FF2-8FE2-EDD564B83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2FE5C7-24BC-4D47-9F74-4A2D4AE0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B2595-CB9A-4350-BABD-AA1A6FA5B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5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FD954C-A12F-4CB9-8B69-B4E3F1164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978713-C4CA-43B9-BC52-DC488D037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B2464D-8A94-41F6-A2E3-DA7E27EC5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D6611-6E23-4759-8477-8D3930F9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45380-F396-4369-915B-0A76802D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8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3B9FA-A60E-49A7-BD6D-2E6AE9DA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E200D1-9DD9-40A4-87B1-A67FC0868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51D7CF-424D-4975-9528-8FB2756F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F4BC76-561C-49DE-BBF4-E6FF723D5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D17125-5BE1-4762-A738-FB084EF3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7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35C06-F23A-43F9-A1DF-8EC7A4E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D4CE8E-BE7A-4B10-8711-CA92EE739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9E9DC1-4C67-49D2-9EB6-41654BE9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A4590-5161-4D23-B919-7C09E5F0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61AE59-593A-48B2-A4F3-8B893F56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7A23C-019A-4142-BE0D-4A93F635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395DD-87C5-4A6A-AF41-6C3976F75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B0A8BB-D80D-4F01-819E-B7E0AD33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E25D9F-2E75-4E8A-871E-77FDCD68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3B6B54-072C-42D9-AC30-60C2B326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6E22FA-843E-492C-9C90-AA6E4A869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1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C1C1E-6C3F-41AE-9086-ED326E48E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94FAFD-9078-4067-9B77-D925CE5B8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03D09C-5FDB-49F8-A04E-66F9508EB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3CE7DF-D082-440F-8C32-91B80CBED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D99C5E-4165-4459-BE65-4D3A1F465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80595F-0198-4816-A2F0-6504A2AE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A6F621-F485-43A6-949E-AC5E723D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C64305-58A2-49B1-9B0F-1116F6C8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4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06B1-1F72-4A97-90E7-C6C28924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B84578-964E-4F0A-8FDF-0C6EDCBA9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52A93D-A247-4C05-B43B-B66916F5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90841E-D5FC-4237-8318-974D5285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9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ED25C1-408A-4177-B318-27B49DE2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093738-2240-4A81-A3A4-A247CD3C2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C2401E-7745-4477-B96B-E291747A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1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34D04-4D4D-474A-8AE5-800B5EBB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A1F50-B8D4-4004-A069-E8509E6AA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83E26B-1B45-4042-8335-FCC42652D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3DB5CC-77AA-4CDC-B3FC-5331BACB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A9544E-306B-4C44-BEF0-860A09A1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E7B49F-AE0E-4F7B-8CD2-34C03989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3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FD1D-A9ED-4082-8B20-B95E67B6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7B014B-300C-44D3-98BD-81C6298A1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656C1C-31B4-4C30-A092-304E714A0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DB9E74-2FF2-4419-94A9-241C14419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774875-F3F0-4F17-AA8D-0236E706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D74F9E-67EB-4C74-9FB6-BE78DE21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6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01BFB-E856-4C68-B059-3D5602DB7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519D0-60CF-4B62-8523-47BAEAF78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35587-F897-4A65-96BE-4A0DDDD64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36C9-55F5-470D-B3E2-836AAB3B0828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B41E0-299C-491F-B64B-D2F7057F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7E370E-69FA-41A1-A7EC-60892D930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6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188720" y="1021396"/>
            <a:ext cx="9580880" cy="4714241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7315D-5D0A-445C-B9C1-A8DFB29C6099}"/>
              </a:ext>
            </a:extLst>
          </p:cNvPr>
          <p:cNvSpPr txBox="1"/>
          <p:nvPr/>
        </p:nvSpPr>
        <p:spPr>
          <a:xfrm>
            <a:off x="1944210" y="1600200"/>
            <a:ext cx="820296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Научно-методическое сопровождение деятельности сетевой проблемной группы учителей физики в проекте «Образовательный лифт: ШНОР-2022»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9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0844A4E-38F4-44AF-A0E3-37DEF8C37C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1409071"/>
              </p:ext>
            </p:extLst>
          </p:nvPr>
        </p:nvGraphicFramePr>
        <p:xfrm>
          <a:off x="571062" y="1870841"/>
          <a:ext cx="5524938" cy="4529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C214F53-42AE-56DC-DF67-CD209B328012}"/>
              </a:ext>
            </a:extLst>
          </p:cNvPr>
          <p:cNvSpPr txBox="1"/>
          <p:nvPr/>
        </p:nvSpPr>
        <p:spPr>
          <a:xfrm>
            <a:off x="2790497" y="457199"/>
            <a:ext cx="7073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Есть ли у Вас опыт самостоятельной разработки критериев оценивания к учебным заданиям (своим или чужим)?</a:t>
            </a:r>
          </a:p>
          <a:p>
            <a:endParaRPr lang="ru-RU" dirty="0"/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56A63AE-B26F-4522-6EEA-162488FEBA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6251060"/>
              </p:ext>
            </p:extLst>
          </p:nvPr>
        </p:nvGraphicFramePr>
        <p:xfrm>
          <a:off x="6201103" y="1870841"/>
          <a:ext cx="5524938" cy="4529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6718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0844A4E-38F4-44AF-A0E3-37DEF8C37C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2101765"/>
              </p:ext>
            </p:extLst>
          </p:nvPr>
        </p:nvGraphicFramePr>
        <p:xfrm>
          <a:off x="602593" y="1954924"/>
          <a:ext cx="5314731" cy="4246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481AF5-528A-A0CC-26FF-F268E753ACD1}"/>
              </a:ext>
            </a:extLst>
          </p:cNvPr>
          <p:cNvSpPr txBox="1"/>
          <p:nvPr/>
        </p:nvSpPr>
        <p:spPr>
          <a:xfrm>
            <a:off x="2490952" y="378373"/>
            <a:ext cx="75043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0" i="0" u="none" strike="noStrike" baseline="0" dirty="0">
                <a:effectLst/>
              </a:rPr>
              <a:t>Вы использовали Электронный банк заданий РЭШ для оценки ЕНГ школьников (или принимали участие в апробации Банка)?</a:t>
            </a:r>
            <a:endParaRPr lang="ru-RU" sz="2400" dirty="0"/>
          </a:p>
          <a:p>
            <a:endParaRPr lang="ru-RU" dirty="0"/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8F6C3677-C432-9B29-9A86-D18D14DDAD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871645"/>
              </p:ext>
            </p:extLst>
          </p:nvPr>
        </p:nvGraphicFramePr>
        <p:xfrm>
          <a:off x="6096000" y="1954923"/>
          <a:ext cx="5472386" cy="4246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5474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4F1735A9-BC98-435B-84AF-1ED2AB982C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1925095"/>
              </p:ext>
            </p:extLst>
          </p:nvPr>
        </p:nvGraphicFramePr>
        <p:xfrm>
          <a:off x="725214" y="1865294"/>
          <a:ext cx="5210953" cy="4283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258A651-ADAD-B828-D3CA-42701A531C1B}"/>
              </a:ext>
            </a:extLst>
          </p:cNvPr>
          <p:cNvSpPr txBox="1"/>
          <p:nvPr/>
        </p:nvSpPr>
        <p:spPr>
          <a:xfrm>
            <a:off x="2427890" y="378372"/>
            <a:ext cx="7472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Насколько хорошо Вы понимаете, что в себя включает понятие "естественнонаучная грамотность" (школьников, взрослых людей)?</a:t>
            </a:r>
          </a:p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74AE1664-2B58-52A0-0816-D4FB703F3F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3729636"/>
              </p:ext>
            </p:extLst>
          </p:nvPr>
        </p:nvGraphicFramePr>
        <p:xfrm>
          <a:off x="6255834" y="1855700"/>
          <a:ext cx="5210952" cy="4283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4761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731640"/>
            <a:ext cx="9580880" cy="3648722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>
                <a:ln>
                  <a:noFill/>
                </a:ln>
                <a:solidFill>
                  <a:srgbClr val="343A4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330086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DFDAFE-0F5A-4402-A0AC-CE58F2B10F59}"/>
              </a:ext>
            </a:extLst>
          </p:cNvPr>
          <p:cNvSpPr txBox="1"/>
          <p:nvPr/>
        </p:nvSpPr>
        <p:spPr>
          <a:xfrm>
            <a:off x="1102311" y="743012"/>
            <a:ext cx="998737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36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*Я стою на том, что даже плохая голова, обладая вспомогательными преимуществами и упражняя их, может перещеголять самую лучшую, подобно тому, как ребенок может провести по линейке линию лучше, чем величайший мастер от руки.</a:t>
            </a:r>
            <a:b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r"/>
            <a:r>
              <a:rPr lang="ru-RU" sz="36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Г. Лейбниц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C348CA7E-6A00-49EA-875C-FD62E882C959}"/>
              </a:ext>
            </a:extLst>
          </p:cNvPr>
          <p:cNvSpPr/>
          <p:nvPr/>
        </p:nvSpPr>
        <p:spPr>
          <a:xfrm>
            <a:off x="5760129" y="4225770"/>
            <a:ext cx="5255580" cy="399495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695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FF43009-883A-4999-BBD3-BAA7716F26AA}"/>
              </a:ext>
            </a:extLst>
          </p:cNvPr>
          <p:cNvSpPr/>
          <p:nvPr/>
        </p:nvSpPr>
        <p:spPr>
          <a:xfrm rot="5400000">
            <a:off x="5882879" y="-593889"/>
            <a:ext cx="464344" cy="10687051"/>
          </a:xfrm>
          <a:prstGeom prst="roundRect">
            <a:avLst/>
          </a:prstGeom>
          <a:solidFill>
            <a:srgbClr val="8D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A526F6-566F-4118-BA0C-25D6EB085BD5}"/>
              </a:ext>
            </a:extLst>
          </p:cNvPr>
          <p:cNvSpPr txBox="1"/>
          <p:nvPr/>
        </p:nvSpPr>
        <p:spPr>
          <a:xfrm>
            <a:off x="857249" y="769123"/>
            <a:ext cx="1051560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C000"/>
              </a:buClr>
              <a:buSzPct val="100000"/>
            </a:pPr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ПРОЕКТ "ОБРАЗОВАТЕЛЬНЫЙ ЛИФТ: ШНОР»</a:t>
            </a:r>
          </a:p>
          <a:p>
            <a:pPr>
              <a:buClr>
                <a:srgbClr val="FFC000"/>
              </a:buClr>
              <a:buSzPct val="100000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FFC000"/>
              </a:buClr>
              <a:buSzPct val="100000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FFC000"/>
              </a:buClr>
              <a:buSzPct val="100000"/>
            </a:pPr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Идея проекта: </a:t>
            </a:r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поддержка школ с низкими образовательными результатами.</a:t>
            </a:r>
          </a:p>
          <a:p>
            <a:pPr>
              <a:buClr>
                <a:srgbClr val="FFC000"/>
              </a:buClr>
              <a:buSzPct val="100000"/>
            </a:pPr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Тема проекта: </a:t>
            </a:r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функциональная грамотность (естественнонаучная грамотность).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FFC000"/>
              </a:buClr>
              <a:buSzPct val="100000"/>
            </a:pPr>
            <a:endParaRPr lang="ru-RU" sz="3200" dirty="0">
              <a:ea typeface="Cambria" panose="02040503050406030204" pitchFamily="18" charset="0"/>
            </a:endParaRPr>
          </a:p>
          <a:p>
            <a:pPr>
              <a:buClr>
                <a:srgbClr val="FFC000"/>
              </a:buClr>
              <a:buSzPct val="100000"/>
            </a:pPr>
            <a:endParaRPr lang="ru-RU" sz="2400" dirty="0"/>
          </a:p>
          <a:p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E86D238-11FE-4639-8F27-5762CDF31298}"/>
              </a:ext>
            </a:extLst>
          </p:cNvPr>
          <p:cNvSpPr/>
          <p:nvPr/>
        </p:nvSpPr>
        <p:spPr>
          <a:xfrm>
            <a:off x="771524" y="1500327"/>
            <a:ext cx="10687052" cy="464345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63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F02B5D-21EB-46A1-9012-158906056FA4}"/>
              </a:ext>
            </a:extLst>
          </p:cNvPr>
          <p:cNvSpPr txBox="1"/>
          <p:nvPr/>
        </p:nvSpPr>
        <p:spPr>
          <a:xfrm>
            <a:off x="2570140" y="393707"/>
            <a:ext cx="7623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*РЕЗУЛЬТАТ УЧАСТИЯ В ПРОЕКТЕ.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D8F2D-28E1-41D6-97FF-993B049F6A15}"/>
              </a:ext>
            </a:extLst>
          </p:cNvPr>
          <p:cNvSpPr txBox="1"/>
          <p:nvPr/>
        </p:nvSpPr>
        <p:spPr>
          <a:xfrm>
            <a:off x="1225118" y="1260629"/>
            <a:ext cx="10111665" cy="5230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000"/>
              </a:buClr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Участие в системе обмена опытом.</a:t>
            </a:r>
          </a:p>
          <a:p>
            <a:pPr>
              <a:buClr>
                <a:srgbClr val="FFC000"/>
              </a:buClr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Использование современных педагогических технологий.</a:t>
            </a:r>
          </a:p>
          <a:p>
            <a:pPr>
              <a:buClr>
                <a:srgbClr val="FFC000"/>
              </a:buClr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buClr>
                <a:srgbClr val="FFC000"/>
              </a:buClr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Учёт индивидуальных особенностей в учебном процессе.</a:t>
            </a:r>
          </a:p>
          <a:p>
            <a:pPr>
              <a:buClr>
                <a:srgbClr val="FFC000"/>
              </a:buClr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Повышение уровня мотивации обучающихся.</a:t>
            </a:r>
          </a:p>
          <a:p>
            <a:pPr>
              <a:buClr>
                <a:srgbClr val="FFC000"/>
              </a:buClr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Уменьшение доли родителей, недовольных преподаванием предмета.</a:t>
            </a:r>
          </a:p>
          <a:p>
            <a:pPr>
              <a:buClr>
                <a:srgbClr val="FFC000"/>
              </a:buClr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buClr>
                <a:srgbClr val="FFC000"/>
              </a:buClr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Уверенность  учителя в своей педагогической компетентности.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0DD43E9-4712-4070-BB1D-866642EBEFE4}"/>
              </a:ext>
            </a:extLst>
          </p:cNvPr>
          <p:cNvSpPr/>
          <p:nvPr/>
        </p:nvSpPr>
        <p:spPr>
          <a:xfrm>
            <a:off x="1091953" y="2348142"/>
            <a:ext cx="10227076" cy="501590"/>
          </a:xfrm>
          <a:prstGeom prst="roundRect">
            <a:avLst/>
          </a:prstGeom>
          <a:solidFill>
            <a:srgbClr val="9EC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8198411-B954-4B8F-8191-D08E6DB568FE}"/>
              </a:ext>
            </a:extLst>
          </p:cNvPr>
          <p:cNvSpPr/>
          <p:nvPr/>
        </p:nvSpPr>
        <p:spPr>
          <a:xfrm>
            <a:off x="1091953" y="4842769"/>
            <a:ext cx="10227076" cy="501590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3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EF80039-14A7-40B2-A0A8-C5302DFD1D27}"/>
              </a:ext>
            </a:extLst>
          </p:cNvPr>
          <p:cNvSpPr/>
          <p:nvPr/>
        </p:nvSpPr>
        <p:spPr>
          <a:xfrm>
            <a:off x="8229600" y="1548783"/>
            <a:ext cx="3276600" cy="4362450"/>
          </a:xfrm>
          <a:prstGeom prst="roundRect">
            <a:avLst/>
          </a:prstGeom>
          <a:solidFill>
            <a:srgbClr val="8D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создатели контента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комплексных заданий в формате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PISA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)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14 участников СПГ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4877408-6ED7-47C1-9499-691D7EB93ED0}"/>
              </a:ext>
            </a:extLst>
          </p:cNvPr>
          <p:cNvSpPr/>
          <p:nvPr/>
        </p:nvSpPr>
        <p:spPr>
          <a:xfrm>
            <a:off x="4633912" y="1586883"/>
            <a:ext cx="3276600" cy="4324350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эксперты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характеристики заданий и системы оценивания)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20 участников СПГ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8548B453-ABD9-4537-9E98-C0684FBCC919}"/>
              </a:ext>
            </a:extLst>
          </p:cNvPr>
          <p:cNvSpPr/>
          <p:nvPr/>
        </p:nvSpPr>
        <p:spPr>
          <a:xfrm>
            <a:off x="1038224" y="1586883"/>
            <a:ext cx="3276600" cy="4324350"/>
          </a:xfrm>
          <a:prstGeom prst="roundRect">
            <a:avLst/>
          </a:prstGeom>
          <a:solidFill>
            <a:srgbClr val="9EC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1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апробаторы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(апробация заданий банка РЭШ)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22 участника СПГ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96A2BD-B535-4AE9-B8C6-8F41F576CCDE}"/>
              </a:ext>
            </a:extLst>
          </p:cNvPr>
          <p:cNvSpPr txBox="1"/>
          <p:nvPr/>
        </p:nvSpPr>
        <p:spPr>
          <a:xfrm>
            <a:off x="3885460" y="361992"/>
            <a:ext cx="442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ЗАДАНИЯ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011881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76AED7C-73E4-4A35-AF21-CE07F0442356}"/>
              </a:ext>
            </a:extLst>
          </p:cNvPr>
          <p:cNvSpPr/>
          <p:nvPr/>
        </p:nvSpPr>
        <p:spPr>
          <a:xfrm>
            <a:off x="1145219" y="1660125"/>
            <a:ext cx="10111666" cy="3994951"/>
          </a:xfrm>
          <a:prstGeom prst="roundRect">
            <a:avLst/>
          </a:prstGeom>
          <a:solidFill>
            <a:srgbClr val="8D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Результативное участие в краевом проекте (сертификат).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Участие в работе временной творческой группы (приказ).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Создание инновационного продукта.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Выступление на краевой конференции (сертификат).*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Публикация методической разработки.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8610E8-3807-485B-A352-C6307924DD95}"/>
              </a:ext>
            </a:extLst>
          </p:cNvPr>
          <p:cNvSpPr txBox="1"/>
          <p:nvPr/>
        </p:nvSpPr>
        <p:spPr>
          <a:xfrm>
            <a:off x="1145219" y="601007"/>
            <a:ext cx="104490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ЧТО ПОЛУЧИТ  УЧИТЕЛЬ ЗА РАБОТУ В ПРОЕКТЕ.</a:t>
            </a:r>
          </a:p>
        </p:txBody>
      </p:sp>
    </p:spTree>
    <p:extLst>
      <p:ext uri="{BB962C8B-B14F-4D97-AF65-F5344CB8AC3E}">
        <p14:creationId xmlns:p14="http://schemas.microsoft.com/office/powerpoint/2010/main" val="1177309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1">
            <a:extLst>
              <a:ext uri="{FF2B5EF4-FFF2-40B4-BE49-F238E27FC236}">
                <a16:creationId xmlns:a16="http://schemas.microsoft.com/office/drawing/2014/main" id="{C797D5A3-FB02-4C6D-A28E-65933DBBEC0C}"/>
              </a:ext>
            </a:extLst>
          </p:cNvPr>
          <p:cNvGrpSpPr/>
          <p:nvPr/>
        </p:nvGrpSpPr>
        <p:grpSpPr>
          <a:xfrm>
            <a:off x="904240" y="1991360"/>
            <a:ext cx="10538460" cy="4469062"/>
            <a:chOff x="0" y="2007167"/>
            <a:chExt cx="10693400" cy="4483735"/>
          </a:xfrm>
        </p:grpSpPr>
        <p:sp>
          <p:nvSpPr>
            <p:cNvPr id="3" name="object 12">
              <a:extLst>
                <a:ext uri="{FF2B5EF4-FFF2-40B4-BE49-F238E27FC236}">
                  <a16:creationId xmlns:a16="http://schemas.microsoft.com/office/drawing/2014/main" id="{4EDC887D-C259-4308-B4F4-F371FB61BE1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3">
              <a:extLst>
                <a:ext uri="{FF2B5EF4-FFF2-40B4-BE49-F238E27FC236}">
                  <a16:creationId xmlns:a16="http://schemas.microsoft.com/office/drawing/2014/main" id="{E9CAD53A-8A75-411F-9AFF-52D86EB7E2A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5284" y="2007167"/>
              <a:ext cx="3012732" cy="4483192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0212F8F-A872-4B47-A911-A23B1C41AC2A}"/>
              </a:ext>
            </a:extLst>
          </p:cNvPr>
          <p:cNvSpPr txBox="1"/>
          <p:nvPr/>
        </p:nvSpPr>
        <p:spPr>
          <a:xfrm>
            <a:off x="2130641" y="1659285"/>
            <a:ext cx="47641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ОБОБЩЁННЫЙ АНАЛИЗ РАБОТЫ УЧАСТНИКОВ СПГ ПО ФОРМИРОВАНИЮ И ОЦЕНКЕ ЕСТЕСТВЕННОНАУЧНОЙ ГРАМОТНОСТИ ОБУЧАЮЩИХСЯ</a:t>
            </a:r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557C5F2-3916-4791-BF04-1029A0BF36EB}"/>
              </a:ext>
            </a:extLst>
          </p:cNvPr>
          <p:cNvSpPr/>
          <p:nvPr/>
        </p:nvSpPr>
        <p:spPr>
          <a:xfrm>
            <a:off x="8861425" y="342265"/>
            <a:ext cx="2171700" cy="153352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ХОРОШО, КОГДА МЫ ВМЕСТЕ!</a:t>
            </a:r>
          </a:p>
        </p:txBody>
      </p:sp>
    </p:spTree>
    <p:extLst>
      <p:ext uri="{BB962C8B-B14F-4D97-AF65-F5344CB8AC3E}">
        <p14:creationId xmlns:p14="http://schemas.microsoft.com/office/powerpoint/2010/main" val="209459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11EA0CD6-2645-4384-AD8B-3F0A68FA2C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8014617"/>
              </p:ext>
            </p:extLst>
          </p:nvPr>
        </p:nvGraphicFramePr>
        <p:xfrm>
          <a:off x="552192" y="2497873"/>
          <a:ext cx="5399869" cy="3528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EE70B1B-60C0-3635-3D7A-734B6BCB283C}"/>
              </a:ext>
            </a:extLst>
          </p:cNvPr>
          <p:cNvSpPr txBox="1"/>
          <p:nvPr/>
        </p:nvSpPr>
        <p:spPr>
          <a:xfrm>
            <a:off x="1576552" y="451945"/>
            <a:ext cx="895481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+mn-lt"/>
                <a:ea typeface="Cambria" panose="02040503050406030204" pitchFamily="18" charset="0"/>
              </a:rPr>
              <a:t>Вы ранее принимали участие в работе школьных, муниципальных или краевых мероприятий, объединений, тематикой которых была обозначена функциональная грамотность, в т.ч. естественнонаучная?</a:t>
            </a:r>
          </a:p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7D80FF52-3EFE-5462-333D-8FB983632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606280"/>
              </p:ext>
            </p:extLst>
          </p:nvPr>
        </p:nvGraphicFramePr>
        <p:xfrm>
          <a:off x="6053959" y="2497872"/>
          <a:ext cx="5665077" cy="3528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0321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0844A4E-38F4-44AF-A0E3-37DEF8C37C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735269"/>
              </p:ext>
            </p:extLst>
          </p:nvPr>
        </p:nvGraphicFramePr>
        <p:xfrm>
          <a:off x="739227" y="2081049"/>
          <a:ext cx="5041462" cy="3279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868CA94F-4D75-C7D7-CE85-742569D1C1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4795908"/>
              </p:ext>
            </p:extLst>
          </p:nvPr>
        </p:nvGraphicFramePr>
        <p:xfrm>
          <a:off x="6271175" y="2081048"/>
          <a:ext cx="5181598" cy="3279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565AFC6-05BA-601A-1DB6-B7EC61CCDCE7}"/>
              </a:ext>
            </a:extLst>
          </p:cNvPr>
          <p:cNvSpPr txBox="1"/>
          <p:nvPr/>
        </p:nvSpPr>
        <p:spPr>
          <a:xfrm>
            <a:off x="2490952" y="525517"/>
            <a:ext cx="7367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0" i="0" baseline="0" dirty="0">
                <a:effectLst/>
              </a:rPr>
              <a:t>Вы знакомы с содержанием Электронного банка заданий по оценке функциональной грамотности на платформе РЭШ?</a:t>
            </a:r>
            <a:endParaRPr lang="ru-RU" sz="24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4047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3994</TotalTime>
  <Words>363</Words>
  <Application>Microsoft Office PowerPoint</Application>
  <PresentationFormat>Широкоэкранный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Надежда</cp:lastModifiedBy>
  <cp:revision>11</cp:revision>
  <dcterms:created xsi:type="dcterms:W3CDTF">2022-04-18T10:52:30Z</dcterms:created>
  <dcterms:modified xsi:type="dcterms:W3CDTF">2022-11-28T15:30:19Z</dcterms:modified>
</cp:coreProperties>
</file>